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67" r:id="rId3"/>
    <p:sldId id="269" r:id="rId4"/>
    <p:sldId id="286" r:id="rId5"/>
    <p:sldId id="287" r:id="rId6"/>
    <p:sldId id="285" r:id="rId7"/>
    <p:sldId id="288" r:id="rId8"/>
    <p:sldId id="275" r:id="rId9"/>
    <p:sldId id="280" r:id="rId10"/>
    <p:sldId id="290" r:id="rId11"/>
    <p:sldId id="291" r:id="rId12"/>
    <p:sldId id="278" r:id="rId13"/>
    <p:sldId id="292" r:id="rId14"/>
    <p:sldId id="293" r:id="rId15"/>
    <p:sldId id="276" r:id="rId16"/>
    <p:sldId id="28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19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39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2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62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1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42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7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35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6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81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5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EDCA8-AFD2-4B54-95BB-A04135D62CBB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BAA1B-A692-4D9C-B53E-AF572BB94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4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0006C-F69D-4648-99F6-58A31602E7A0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A1AF6-1626-4428-9C66-2BC4C9BB65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6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D08C0C-4336-4788-BF20-85CACDD361F1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B7D90-BAD0-4139-9384-6D99B2B4FE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C90F53-6B36-46D4-862D-2C6B679D9BC6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2F5DC-DBBF-428A-91A2-235D14CBA4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6D933-034A-4F3F-88F8-82B85206DAAB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DAA04-F15A-4F30-AE27-A2361D0CE8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69AE53-1C93-46A0-8BC9-F0142EBC59C0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4E7B2-9E64-4AC7-BE64-F1574E08B3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2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1F5A5B-E9E6-4E04-AE83-D3E157C06E20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0BBB6-526B-41AC-B759-13FBCABA3F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9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5079F2-4F0D-4982-BE6D-8CAC096A4C3F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D9100-31AF-463E-9C2E-D28B799178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3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A31D19-DF57-4F1D-9B74-558093E795E9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D2F7-C9E1-493C-BE39-FE56BEA64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5A19A7-BFD3-4B5D-85FA-09B969677728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CA135-039E-4947-8B9E-172D3C6378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8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ACB8CA-F057-4C00-8F31-349B86C1E695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E6495-2D2B-4447-BCE1-55E7FC15F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2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03F8F4A-D15C-4972-87D5-22C825D9EE09}" type="datetime1">
              <a:rPr lang="en-US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038DFA5-AB36-4055-955F-E46C11B3D9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mtClean="0">
                <a:latin typeface="Cooper Black" charset="0"/>
              </a:rPr>
              <a:t>Welcome to Arabic Level I</a:t>
            </a:r>
            <a:br>
              <a:rPr lang="en-US" sz="4000" b="1" smtClean="0">
                <a:latin typeface="Cooper Black" charset="0"/>
              </a:rPr>
            </a:br>
            <a:r>
              <a:rPr lang="en-US" sz="4000" b="1" smtClean="0">
                <a:latin typeface="Cooper Black" charset="0"/>
              </a:rPr>
              <a:t>by Kurzban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the letter ta marbuta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a two way connector:</a:t>
            </a:r>
          </a:p>
          <a:p>
            <a:pPr marL="0" indent="0">
              <a:buNone/>
            </a:pPr>
            <a:r>
              <a:rPr lang="en-US" sz="4400" dirty="0" smtClean="0"/>
              <a:t>                                 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           </a:t>
            </a:r>
            <a:r>
              <a:rPr lang="ar-AE" sz="4400" dirty="0" smtClean="0"/>
              <a:t>قرية</a:t>
            </a:r>
            <a:endParaRPr lang="en-US" sz="4400" dirty="0" smtClean="0"/>
          </a:p>
          <a:p>
            <a:r>
              <a:rPr lang="en-US" dirty="0" smtClean="0"/>
              <a:t>Following </a:t>
            </a:r>
            <a:r>
              <a:rPr lang="en-US" dirty="0"/>
              <a:t>a one way </a:t>
            </a:r>
            <a:r>
              <a:rPr lang="en-US" dirty="0" smtClean="0"/>
              <a:t>connector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</a:t>
            </a:r>
            <a:r>
              <a:rPr lang="ar-AE" sz="4400" dirty="0" smtClean="0"/>
              <a:t>جريدة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/>
              <a:t>Combine the letters in each set, including short vowels, to form words</a:t>
            </a:r>
          </a:p>
          <a:p>
            <a:pPr marL="0" indent="0" algn="r">
              <a:buNone/>
            </a:pPr>
            <a:r>
              <a:rPr lang="ar-AE" sz="4400" dirty="0" smtClean="0"/>
              <a:t>جَ + ر+ي + دَ+ ة + ي=</a:t>
            </a:r>
            <a:endParaRPr lang="en-US" sz="4400" dirty="0" smtClean="0"/>
          </a:p>
          <a:p>
            <a:pPr marL="0" indent="0" algn="r">
              <a:buNone/>
            </a:pPr>
            <a:r>
              <a:rPr lang="ar-AE" sz="4400" dirty="0" smtClean="0"/>
              <a:t>شَ +ر+ ي +فَ +ة =</a:t>
            </a:r>
            <a:endParaRPr lang="en-US" sz="4400" dirty="0" smtClean="0"/>
          </a:p>
          <a:p>
            <a:pPr marL="0" indent="0" algn="r">
              <a:buNone/>
            </a:pPr>
            <a:r>
              <a:rPr lang="ar-AE" sz="4400" dirty="0" smtClean="0"/>
              <a:t>ح +ا+ رِ+سَ +ة=</a:t>
            </a:r>
            <a:endParaRPr lang="en-US" sz="4400" dirty="0" smtClean="0"/>
          </a:p>
          <a:p>
            <a:pPr marL="0" indent="0" algn="r">
              <a:buNone/>
            </a:pPr>
            <a:r>
              <a:rPr lang="ar-AE" sz="4400" dirty="0" smtClean="0"/>
              <a:t>خَ +شَ +ب +ة =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91948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4000" dirty="0" smtClean="0">
                <a:latin typeface="Cooper Black" charset="0"/>
              </a:rPr>
              <a:t>Identify the letters:</a:t>
            </a:r>
          </a:p>
          <a:p>
            <a:pPr marL="0" indent="0">
              <a:buNone/>
            </a:pPr>
            <a:r>
              <a:rPr lang="en-US" sz="4000" dirty="0" smtClean="0">
                <a:latin typeface="Cooper Black" charset="0"/>
              </a:rPr>
              <a:t>           </a:t>
            </a:r>
            <a:r>
              <a:rPr lang="ar-AE" sz="4000" dirty="0" smtClean="0">
                <a:latin typeface="Cooper Black" charset="0"/>
              </a:rPr>
              <a:t>س </a:t>
            </a:r>
            <a:r>
              <a:rPr lang="ar-AE" sz="4000" dirty="0">
                <a:latin typeface="Cooper Black" charset="0"/>
              </a:rPr>
              <a:t>، ش، ج، ح، خ، ف، ق، </a:t>
            </a:r>
            <a:r>
              <a:rPr lang="ar-AE" sz="4000" dirty="0" smtClean="0">
                <a:latin typeface="Cooper Black" charset="0"/>
              </a:rPr>
              <a:t>ة</a:t>
            </a:r>
            <a:r>
              <a:rPr lang="en-US" sz="4000" dirty="0" smtClean="0">
                <a:latin typeface="Cooper Black" charset="0"/>
              </a:rPr>
              <a:t>  </a:t>
            </a:r>
          </a:p>
          <a:p>
            <a:pPr marL="0" indent="0">
              <a:buNone/>
            </a:pPr>
            <a:r>
              <a:rPr lang="en-US" sz="4000" dirty="0" smtClean="0">
                <a:latin typeface="Cooper Black" charset="0"/>
              </a:rPr>
              <a:t>In this excerpt from Arabic newspaper</a:t>
            </a:r>
          </a:p>
          <a:p>
            <a:pPr marL="0" indent="0">
              <a:buNone/>
            </a:pPr>
            <a:r>
              <a:rPr lang="en-US" sz="4000" dirty="0" smtClean="0">
                <a:latin typeface="Cooper Black" charset="0"/>
              </a:rPr>
              <a:t> </a:t>
            </a:r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</p:txBody>
      </p:sp>
      <p:sp>
        <p:nvSpPr>
          <p:cNvPr id="2253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 sz="4000" dirty="0" smtClean="0">
                <a:latin typeface="Cooper Black" charset="0"/>
              </a:rPr>
              <a:t> </a:t>
            </a:r>
          </a:p>
          <a:p>
            <a:pPr marL="0" indent="0" algn="r">
              <a:buNone/>
            </a:pPr>
            <a:r>
              <a:rPr lang="ar-AE" sz="4000" dirty="0"/>
              <a:t>آخِرُ </a:t>
            </a:r>
            <a:r>
              <a:rPr lang="ar-AE" sz="4000" dirty="0" smtClean="0"/>
              <a:t>خَبَر</a:t>
            </a:r>
            <a:r>
              <a:rPr lang="en-US" sz="4000" dirty="0" smtClean="0"/>
              <a:t>     </a:t>
            </a:r>
          </a:p>
          <a:p>
            <a:pPr marL="0" indent="0" algn="r">
              <a:buNone/>
            </a:pPr>
            <a:r>
              <a:rPr lang="ar-AE" sz="4000" dirty="0" smtClean="0"/>
              <a:t>سَتَبْدَاُ </a:t>
            </a:r>
            <a:r>
              <a:rPr lang="ar-AE" sz="4000" dirty="0"/>
              <a:t>غَداً الأحَدَ أعْمَالُ الدَورةِ التَدرِيبِيَّةِ للإعْلامِ الزِراعيِّ وَ الَّتِي تُقامُ بِرِعايَةِ السيِّدِ خَليل عَرْنُوق </a:t>
            </a:r>
            <a:endParaRPr lang="en-US" sz="4000" dirty="0" smtClean="0"/>
          </a:p>
          <a:p>
            <a:pPr marL="0" indent="0" algn="r">
              <a:buNone/>
            </a:pPr>
            <a:r>
              <a:rPr lang="ar-AE" sz="4000" dirty="0" smtClean="0"/>
              <a:t>وزيرِ </a:t>
            </a:r>
            <a:r>
              <a:rPr lang="ar-AE" sz="4000" dirty="0"/>
              <a:t>الزِراعَة.</a:t>
            </a: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</p:txBody>
      </p:sp>
      <p:sp>
        <p:nvSpPr>
          <p:cNvPr id="2253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221191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4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Meaning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Latest news</a:t>
            </a:r>
          </a:p>
          <a:p>
            <a:pPr marL="0" indent="0">
              <a:buNone/>
            </a:pPr>
            <a:r>
              <a:rPr lang="en-US" dirty="0"/>
              <a:t>Will start Sunday's training </a:t>
            </a:r>
            <a:r>
              <a:rPr lang="en-US" dirty="0" smtClean="0"/>
              <a:t>session for </a:t>
            </a:r>
            <a:r>
              <a:rPr lang="en-US" dirty="0"/>
              <a:t>agricultural information, </a:t>
            </a:r>
            <a:r>
              <a:rPr lang="en-US" dirty="0" smtClean="0"/>
              <a:t>that is run by  </a:t>
            </a:r>
            <a:r>
              <a:rPr lang="en-US" dirty="0"/>
              <a:t>the </a:t>
            </a:r>
            <a:r>
              <a:rPr lang="en-US" dirty="0" smtClean="0"/>
              <a:t>Minister </a:t>
            </a:r>
            <a:r>
              <a:rPr lang="en-US" dirty="0"/>
              <a:t>of </a:t>
            </a:r>
            <a:r>
              <a:rPr lang="en-US" dirty="0" smtClean="0"/>
              <a:t>Agriculture </a:t>
            </a:r>
            <a:r>
              <a:rPr lang="en-US" dirty="0"/>
              <a:t>Mr. Khalil </a:t>
            </a:r>
            <a:r>
              <a:rPr lang="ar-AE" dirty="0"/>
              <a:t>عرنوق</a:t>
            </a:r>
            <a:endParaRPr lang="en-US" sz="6600" dirty="0" smtClean="0"/>
          </a:p>
        </p:txBody>
      </p:sp>
    </p:spTree>
    <p:extLst>
      <p:ext uri="{BB962C8B-B14F-4D97-AF65-F5344CB8AC3E}">
        <p14:creationId xmlns:p14="http://schemas.microsoft.com/office/powerpoint/2010/main" val="165364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Mini-Quiz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600" dirty="0" smtClean="0">
                <a:latin typeface="Arial" charset="0"/>
              </a:rPr>
              <a:t>ثَ +ب + ب +تَ= </a:t>
            </a:r>
            <a:endParaRPr lang="en-US" sz="66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600" dirty="0" smtClean="0">
                <a:latin typeface="Arial" charset="0"/>
              </a:rPr>
              <a:t>ب + يْ +نَ =</a:t>
            </a:r>
            <a:endParaRPr lang="en-US" sz="66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6600" dirty="0" smtClean="0"/>
              <a:t>=</a:t>
            </a:r>
            <a:r>
              <a:rPr lang="ar-AE" sz="6600" dirty="0" smtClean="0">
                <a:latin typeface="Arial" charset="0"/>
              </a:rPr>
              <a:t>يَ + بُ + ثُ +ث</a:t>
            </a:r>
            <a:endParaRPr lang="en-US" sz="66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600" dirty="0" smtClean="0">
                <a:latin typeface="Arial" charset="0"/>
              </a:rPr>
              <a:t> ب + </a:t>
            </a:r>
            <a:r>
              <a:rPr lang="ar-AE" sz="6600" dirty="0" err="1" smtClean="0">
                <a:latin typeface="Arial" charset="0"/>
              </a:rPr>
              <a:t>يْ+ت</a:t>
            </a:r>
            <a:r>
              <a:rPr lang="ar-AE" sz="6600" dirty="0" smtClean="0">
                <a:latin typeface="Arial" charset="0"/>
              </a:rPr>
              <a:t> =</a:t>
            </a:r>
            <a:r>
              <a:rPr lang="en-US" sz="66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Review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z="6600" smtClean="0"/>
              <a:t>Review</a:t>
            </a:r>
          </a:p>
          <a:p>
            <a:r>
              <a:rPr lang="en-US" sz="6600" smtClean="0"/>
              <a:t>Make your flash card for this lesson</a:t>
            </a:r>
          </a:p>
          <a:p>
            <a:r>
              <a:rPr lang="en-US" sz="6600" smtClean="0"/>
              <a:t>Questions????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Lesson 8:                          </a:t>
            </a:r>
            <a:r>
              <a:rPr lang="ar-AE" dirty="0" smtClean="0"/>
              <a:t> </a:t>
            </a:r>
            <a:r>
              <a:rPr lang="ar-AE" dirty="0"/>
              <a:t>الدرس </a:t>
            </a:r>
            <a:r>
              <a:rPr lang="ar-AE" dirty="0" smtClean="0"/>
              <a:t>الثامن</a:t>
            </a:r>
            <a:r>
              <a:rPr lang="en-US" dirty="0" smtClean="0"/>
              <a:t>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US" smtClean="0"/>
              <a:t>Objectives: </a:t>
            </a:r>
          </a:p>
          <a:p>
            <a:pPr marL="0" indent="0"/>
            <a:r>
              <a:rPr lang="en-US" smtClean="0"/>
              <a:t>Review</a:t>
            </a:r>
          </a:p>
          <a:p>
            <a:pPr marL="0" indent="0"/>
            <a:r>
              <a:rPr lang="en-US" smtClean="0"/>
              <a:t>Quiz</a:t>
            </a:r>
          </a:p>
          <a:p>
            <a:pPr marL="0" indent="0"/>
            <a:r>
              <a:rPr lang="en-US" smtClean="0"/>
              <a:t>Arabic Alphabet: Two- Way connectors</a:t>
            </a:r>
          </a:p>
          <a:p>
            <a:pPr marL="0" indent="0"/>
            <a:r>
              <a:rPr lang="en-US" smtClean="0"/>
              <a:t>Practice</a:t>
            </a:r>
          </a:p>
          <a:p>
            <a:pPr marL="0" indent="0"/>
            <a:r>
              <a:rPr lang="en-US" smtClean="0"/>
              <a:t>Summary </a:t>
            </a:r>
          </a:p>
          <a:p>
            <a:pPr marL="0" indent="0"/>
            <a:r>
              <a:rPr lang="en-US" smtClean="0"/>
              <a:t>Flash card</a:t>
            </a:r>
          </a:p>
          <a:p>
            <a:pPr marL="0" indent="0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8: Review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the following words on you paper several times and remember to proceed from right to left.    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SA" sz="3000" dirty="0" smtClean="0"/>
              <a:t>جِدار</a:t>
            </a:r>
            <a:r>
              <a:rPr lang="en-US" sz="3000" dirty="0" smtClean="0"/>
              <a:t>            </a:t>
            </a:r>
            <a:r>
              <a:rPr lang="ar-SA" sz="3000" dirty="0" smtClean="0"/>
              <a:t>جَريح</a:t>
            </a:r>
            <a:r>
              <a:rPr lang="en-US" sz="3000" dirty="0" smtClean="0"/>
              <a:t>          </a:t>
            </a:r>
            <a:r>
              <a:rPr lang="ar-SA" sz="3000" dirty="0" smtClean="0"/>
              <a:t>سَاخِن</a:t>
            </a:r>
            <a:r>
              <a:rPr lang="en-US" sz="3000" dirty="0" smtClean="0"/>
              <a:t>         </a:t>
            </a:r>
            <a:r>
              <a:rPr lang="ar-SA" sz="3000" dirty="0" smtClean="0"/>
              <a:t>زُحار</a:t>
            </a:r>
            <a:endParaRPr lang="en-US" sz="30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8: Review Numbers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smtClean="0"/>
              <a:t>Translate the following Arabic Numerals:</a:t>
            </a:r>
          </a:p>
          <a:p>
            <a:endParaRPr lang="en-US" smtClean="0"/>
          </a:p>
          <a:p>
            <a:r>
              <a:rPr lang="ar-SA" smtClean="0"/>
              <a:t>سَبعة</a:t>
            </a:r>
            <a:r>
              <a:rPr lang="en-US" smtClean="0"/>
              <a:t>                      </a:t>
            </a:r>
            <a:r>
              <a:rPr lang="ar-SA" smtClean="0"/>
              <a:t>إثْنان</a:t>
            </a:r>
            <a:r>
              <a:rPr lang="en-US" smtClean="0"/>
              <a:t>                    </a:t>
            </a:r>
            <a:r>
              <a:rPr lang="ar-SA" smtClean="0"/>
              <a:t>أرْبَعَة</a:t>
            </a:r>
            <a:r>
              <a:rPr lang="en-US" smtClean="0"/>
              <a:t>       </a:t>
            </a:r>
          </a:p>
          <a:p>
            <a:r>
              <a:rPr lang="ar-SA" smtClean="0"/>
              <a:t>خَمْسَة</a:t>
            </a:r>
            <a:r>
              <a:rPr lang="en-US" smtClean="0"/>
              <a:t>                     </a:t>
            </a:r>
            <a:r>
              <a:rPr lang="ar-SA" smtClean="0"/>
              <a:t>واحِد</a:t>
            </a:r>
            <a:r>
              <a:rPr lang="en-US" smtClean="0"/>
              <a:t>                    </a:t>
            </a:r>
            <a:r>
              <a:rPr lang="ar-SA" smtClean="0"/>
              <a:t>تِسْعة</a:t>
            </a:r>
            <a:r>
              <a:rPr lang="en-US" smtClean="0"/>
              <a:t>  </a:t>
            </a:r>
          </a:p>
          <a:p>
            <a:r>
              <a:rPr lang="en-US" smtClean="0"/>
              <a:t>    </a:t>
            </a:r>
            <a:r>
              <a:rPr lang="ar-SA" smtClean="0"/>
              <a:t>ثَلاثَة</a:t>
            </a:r>
            <a:r>
              <a:rPr lang="en-US" smtClean="0"/>
              <a:t>                   </a:t>
            </a:r>
            <a:r>
              <a:rPr lang="ar-SA" smtClean="0"/>
              <a:t>تَمَانية</a:t>
            </a:r>
            <a:r>
              <a:rPr lang="en-US" smtClean="0"/>
              <a:t>                     </a:t>
            </a:r>
            <a:r>
              <a:rPr lang="ar-SA" smtClean="0"/>
              <a:t>سِتّة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Arabic Alphabet: Two-Way Connectors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ar-SA" sz="3000" dirty="0" smtClean="0"/>
              <a:t>ف</a:t>
            </a:r>
            <a:r>
              <a:rPr lang="en-US" sz="3000" dirty="0" smtClean="0"/>
              <a:t>                                </a:t>
            </a:r>
            <a:r>
              <a:rPr lang="ar-SA" sz="3000" dirty="0" smtClean="0"/>
              <a:t>ق</a:t>
            </a:r>
            <a:r>
              <a:rPr lang="en-US" sz="3000" dirty="0" smtClean="0"/>
              <a:t>                                       </a:t>
            </a:r>
            <a:r>
              <a:rPr lang="ar-SA" sz="3000" dirty="0" smtClean="0"/>
              <a:t>ة</a:t>
            </a:r>
            <a:endParaRPr lang="en-US" sz="3000" dirty="0" smtClean="0"/>
          </a:p>
          <a:p>
            <a:pPr>
              <a:lnSpc>
                <a:spcPct val="80000"/>
              </a:lnSpc>
            </a:pPr>
            <a:r>
              <a:rPr lang="en-US" sz="3000" dirty="0" smtClean="0"/>
              <a:t>The letters (</a:t>
            </a:r>
            <a:r>
              <a:rPr lang="en-US" sz="3000" dirty="0" err="1" smtClean="0"/>
              <a:t>fa</a:t>
            </a:r>
            <a:r>
              <a:rPr lang="en-US" sz="3000" dirty="0" smtClean="0"/>
              <a:t>) and (</a:t>
            </a:r>
            <a:r>
              <a:rPr lang="en-US" sz="3000" dirty="0" err="1" smtClean="0"/>
              <a:t>qaf</a:t>
            </a:r>
            <a:r>
              <a:rPr lang="en-US" sz="3000" dirty="0" smtClean="0"/>
              <a:t>)and their sound:</a:t>
            </a:r>
          </a:p>
          <a:p>
            <a:pPr>
              <a:lnSpc>
                <a:spcPct val="80000"/>
              </a:lnSpc>
            </a:pPr>
            <a:r>
              <a:rPr lang="en-US" sz="3000" dirty="0" smtClean="0"/>
              <a:t>Although the independent shapes of these two letters are different, the shapes in the initial and medial positions resemble each other.</a:t>
            </a:r>
          </a:p>
          <a:p>
            <a:pPr>
              <a:lnSpc>
                <a:spcPct val="80000"/>
              </a:lnSpc>
            </a:pPr>
            <a:r>
              <a:rPr lang="en-US" sz="3000" dirty="0" smtClean="0"/>
              <a:t>The letter </a:t>
            </a:r>
            <a:r>
              <a:rPr lang="en-US" sz="3000" dirty="0" err="1" smtClean="0"/>
              <a:t>fa</a:t>
            </a:r>
            <a:r>
              <a:rPr lang="en-US" sz="3000" dirty="0" smtClean="0"/>
              <a:t> is written flashed on the line, where the letter </a:t>
            </a:r>
            <a:r>
              <a:rPr lang="en-US" sz="3000" dirty="0" err="1" smtClean="0"/>
              <a:t>qaf</a:t>
            </a:r>
            <a:r>
              <a:rPr lang="en-US" sz="3000" dirty="0" smtClean="0"/>
              <a:t> has a bowel like shape and descends below the line.</a:t>
            </a:r>
          </a:p>
          <a:p>
            <a:pPr>
              <a:lnSpc>
                <a:spcPct val="80000"/>
              </a:lnSpc>
            </a:pPr>
            <a:r>
              <a:rPr lang="en-US" sz="3000" dirty="0" smtClean="0"/>
              <a:t>Let’s try few:</a:t>
            </a:r>
          </a:p>
          <a:p>
            <a:pPr>
              <a:lnSpc>
                <a:spcPct val="80000"/>
              </a:lnSpc>
            </a:pPr>
            <a:r>
              <a:rPr lang="en-US" sz="3000" dirty="0"/>
              <a:t> </a:t>
            </a:r>
            <a:r>
              <a:rPr lang="en-US" sz="3000" dirty="0" smtClean="0"/>
              <a:t>________________         ___________________</a:t>
            </a:r>
          </a:p>
          <a:p>
            <a:pPr>
              <a:lnSpc>
                <a:spcPct val="80000"/>
              </a:lnSpc>
            </a:pPr>
            <a:endParaRPr lang="en-US" sz="3000" dirty="0" smtClean="0"/>
          </a:p>
          <a:p>
            <a:pPr>
              <a:lnSpc>
                <a:spcPct val="80000"/>
              </a:lnSpc>
            </a:pPr>
            <a:endParaRPr lang="en-US" sz="3000" dirty="0" smtClean="0"/>
          </a:p>
          <a:p>
            <a:pPr>
              <a:lnSpc>
                <a:spcPct val="80000"/>
              </a:lnSpc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Alphabets: Two-Way Connectors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The sound represented by the letter </a:t>
            </a:r>
            <a:r>
              <a:rPr lang="ar-AE" dirty="0" smtClean="0">
                <a:ea typeface="+mn-ea"/>
              </a:rPr>
              <a:t>ق</a:t>
            </a:r>
            <a:r>
              <a:rPr lang="en-US" dirty="0" smtClean="0">
                <a:ea typeface="+mn-ea"/>
              </a:rPr>
              <a:t> is slightly similar to the K in cot but a little deeper sound. Try cat and cot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1754188"/>
            <a:ext cx="8308975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Working with </a:t>
            </a:r>
            <a:r>
              <a:rPr lang="en-US" sz="4000" dirty="0" err="1" smtClean="0"/>
              <a:t>fa</a:t>
            </a:r>
            <a:r>
              <a:rPr lang="en-US" sz="4000" dirty="0" smtClean="0"/>
              <a:t> and </a:t>
            </a:r>
            <a:r>
              <a:rPr lang="en-US" sz="4000" dirty="0" err="1" smtClean="0"/>
              <a:t>qaf</a:t>
            </a:r>
            <a:r>
              <a:rPr lang="ar-SA" sz="4000" dirty="0" smtClean="0">
                <a:cs typeface="Arial" charset="0"/>
              </a:rPr>
              <a:t>ف</a:t>
            </a:r>
            <a:r>
              <a:rPr lang="en-US" sz="4000" dirty="0" smtClean="0"/>
              <a:t>    and  </a:t>
            </a:r>
            <a:r>
              <a:rPr lang="ar-SA" sz="4000" dirty="0" smtClean="0">
                <a:cs typeface="Arial" charset="0"/>
              </a:rPr>
              <a:t>ق</a:t>
            </a:r>
            <a:r>
              <a:rPr lang="en-US" sz="4000" dirty="0" smtClean="0"/>
              <a:t>                     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Listen to the following words as you read them, and copy them several times on a ruled sheet of paper: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ar-AE" dirty="0" smtClean="0"/>
              <a:t> قَريب          خَفيف        رَقِيق          شُروق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</a:t>
            </a:r>
            <a:r>
              <a:rPr lang="ar-AE" dirty="0" smtClean="0"/>
              <a:t>ق</a:t>
            </a:r>
            <a:r>
              <a:rPr lang="en-US" dirty="0" smtClean="0"/>
              <a:t>  and  </a:t>
            </a:r>
            <a:r>
              <a:rPr lang="ar-AE" dirty="0" smtClean="0"/>
              <a:t>ف</a:t>
            </a:r>
            <a:r>
              <a:rPr lang="en-US" dirty="0" smtClean="0"/>
              <a:t>   </a:t>
            </a: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Combine the following letters to form words:</a:t>
            </a:r>
          </a:p>
          <a:p>
            <a:pPr marL="0" indent="0" algn="r">
              <a:buNone/>
            </a:pPr>
            <a:r>
              <a:rPr lang="ar-AE" dirty="0" smtClean="0"/>
              <a:t> فَ+ ر + ي + د = </a:t>
            </a:r>
            <a:endParaRPr lang="en-US" dirty="0" smtClean="0"/>
          </a:p>
          <a:p>
            <a:pPr marL="0" indent="0" algn="r">
              <a:buNone/>
            </a:pPr>
            <a:r>
              <a:rPr lang="ar-AE" dirty="0" smtClean="0"/>
              <a:t> فُ + نْ + دُ + ق = </a:t>
            </a:r>
            <a:endParaRPr lang="en-US" dirty="0" smtClean="0"/>
          </a:p>
          <a:p>
            <a:pPr marL="0" indent="0" algn="r">
              <a:buNone/>
            </a:pPr>
            <a:r>
              <a:rPr lang="ar-AE" dirty="0" smtClean="0"/>
              <a:t>  تَ + ق + ا + ر + ي + ر =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Noun (P)</a:t>
            </a:r>
          </a:p>
          <a:p>
            <a:pPr marL="0" indent="0">
              <a:buNone/>
            </a:pPr>
            <a:r>
              <a:rPr lang="en-US" dirty="0" smtClean="0"/>
              <a:t>Hotel</a:t>
            </a:r>
          </a:p>
          <a:p>
            <a:pPr marL="0" indent="0">
              <a:buNone/>
            </a:pPr>
            <a:r>
              <a:rPr lang="en-US" dirty="0" smtClean="0"/>
              <a:t>Decisions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 The letter ta {</a:t>
            </a:r>
            <a:r>
              <a:rPr lang="ar-AE" sz="4000" dirty="0" smtClean="0"/>
              <a:t>ة</a:t>
            </a:r>
            <a:r>
              <a:rPr lang="en-US" sz="4000" dirty="0" smtClean="0"/>
              <a:t>}  is a variant of the regular ta (</a:t>
            </a:r>
            <a:r>
              <a:rPr lang="ar-AE" sz="4000" dirty="0" smtClean="0"/>
              <a:t>ت</a:t>
            </a:r>
            <a:r>
              <a:rPr lang="en-US" sz="4000" dirty="0" smtClean="0"/>
              <a:t>). It serves only as a suffix</a:t>
            </a:r>
          </a:p>
          <a:p>
            <a:r>
              <a:rPr lang="en-US" dirty="0" smtClean="0">
                <a:latin typeface="Arial" charset="0"/>
              </a:rPr>
              <a:t>The functions it is best known is the feminine marker.</a:t>
            </a:r>
          </a:p>
          <a:p>
            <a:r>
              <a:rPr lang="en-US" dirty="0" smtClean="0">
                <a:latin typeface="Arial" charset="0"/>
              </a:rPr>
              <a:t>When this letter is attached to most masculine nouns and adjectives, it makes them feminine</a:t>
            </a:r>
            <a:endParaRPr lang="ar-AE" dirty="0" smtClean="0"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The Letter ta marbuta and its sound</a:t>
            </a:r>
            <a:r>
              <a:rPr lang="ar-AE" sz="4000" dirty="0" smtClean="0"/>
              <a:t>{ة} </a:t>
            </a:r>
            <a:r>
              <a:rPr lang="en-US" sz="4000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522</Words>
  <Application>Microsoft Office PowerPoint</Application>
  <PresentationFormat>On-screen Show (4:3)</PresentationFormat>
  <Paragraphs>108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Cooper Black</vt:lpstr>
      <vt:lpstr>Times New Roman</vt:lpstr>
      <vt:lpstr>Office Theme</vt:lpstr>
      <vt:lpstr>Welcome to Arabic Level I by Kurzban</vt:lpstr>
      <vt:lpstr>Lesson 8:                           الدرس الثامن                        </vt:lpstr>
      <vt:lpstr> Lesson 8: Review </vt:lpstr>
      <vt:lpstr>Lesson 8: Review Numbers </vt:lpstr>
      <vt:lpstr>Arabic Alphabet: Two-Way Connectors </vt:lpstr>
      <vt:lpstr>Alphabets: Two-Way Connectors</vt:lpstr>
      <vt:lpstr>Working with fa and qafف    and  ق                       </vt:lpstr>
      <vt:lpstr>Working with ق  and  ف   </vt:lpstr>
      <vt:lpstr>The Letter ta marbuta and its sound{ة}  </vt:lpstr>
      <vt:lpstr>Forms of the letter ta marbuta</vt:lpstr>
      <vt:lpstr>Let’s practice</vt:lpstr>
      <vt:lpstr>Summary</vt:lpstr>
      <vt:lpstr>Summary</vt:lpstr>
      <vt:lpstr>Meaning</vt:lpstr>
      <vt:lpstr>Mini-Quiz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90</cp:revision>
  <dcterms:created xsi:type="dcterms:W3CDTF">2013-07-22T15:34:51Z</dcterms:created>
  <dcterms:modified xsi:type="dcterms:W3CDTF">2015-10-20T12:37:04Z</dcterms:modified>
</cp:coreProperties>
</file>